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75" r:id="rId3"/>
    <p:sldId id="273" r:id="rId4"/>
    <p:sldId id="271" r:id="rId5"/>
    <p:sldId id="272" r:id="rId6"/>
    <p:sldId id="276" r:id="rId7"/>
    <p:sldId id="262" r:id="rId8"/>
    <p:sldId id="264" r:id="rId9"/>
    <p:sldId id="265" r:id="rId10"/>
    <p:sldId id="267" r:id="rId11"/>
    <p:sldId id="266" r:id="rId12"/>
    <p:sldId id="261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A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0AC47-F46A-4DFA-8393-1FA61F0F82B7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6FC7C-0147-4722-A0FF-CAB889EE42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680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ja-JP" altLang="en-US">
                <a:solidFill>
                  <a:prstClr val="black"/>
                </a:solidFill>
              </a:rPr>
              <a:t>Language Based Classroom Activity 4  Appendix L4-5 Colour</a:t>
            </a: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All pictures are from </a:t>
            </a:r>
            <a:r>
              <a:rPr lang="en-US" altLang="ja-JP" dirty="0" err="1" smtClean="0"/>
              <a:t>Minna</a:t>
            </a:r>
            <a:r>
              <a:rPr lang="en-US" altLang="ja-JP" dirty="0" smtClean="0"/>
              <a:t> no </a:t>
            </a:r>
            <a:r>
              <a:rPr lang="en-US" altLang="ja-JP" dirty="0" err="1"/>
              <a:t>Kyozai</a:t>
            </a:r>
            <a:r>
              <a:rPr lang="en-US" altLang="ja-JP" dirty="0"/>
              <a:t> site.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C7C-0147-4722-A0FF-CAB889EE42F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75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94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25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53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638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286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57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4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47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70CBA-93DA-4F38-8480-8F2106139E56}" type="datetimeFigureOut">
              <a:rPr kumimoji="1" lang="ja-JP" altLang="en-US" smtClean="0"/>
              <a:pPr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960B3-0253-4787-BF27-1C6A119B467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96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13" Type="http://schemas.microsoft.com/office/2007/relationships/media" Target="../media/media7.wav"/><Relationship Id="rId18" Type="http://schemas.openxmlformats.org/officeDocument/2006/relationships/audio" Target="../media/media9.wav"/><Relationship Id="rId3" Type="http://schemas.microsoft.com/office/2007/relationships/media" Target="../media/media2.wav"/><Relationship Id="rId21" Type="http://schemas.openxmlformats.org/officeDocument/2006/relationships/slideLayout" Target="../slideLayouts/slideLayout7.xml"/><Relationship Id="rId7" Type="http://schemas.microsoft.com/office/2007/relationships/media" Target="../media/media4.wav"/><Relationship Id="rId12" Type="http://schemas.openxmlformats.org/officeDocument/2006/relationships/audio" Target="../media/media6.wav"/><Relationship Id="rId17" Type="http://schemas.microsoft.com/office/2007/relationships/media" Target="../media/media9.wav"/><Relationship Id="rId2" Type="http://schemas.openxmlformats.org/officeDocument/2006/relationships/audio" Target="../media/media1.wav"/><Relationship Id="rId16" Type="http://schemas.openxmlformats.org/officeDocument/2006/relationships/audio" Target="../media/media8.wav"/><Relationship Id="rId20" Type="http://schemas.openxmlformats.org/officeDocument/2006/relationships/audio" Target="../media/media10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microsoft.com/office/2007/relationships/media" Target="../media/media6.wav"/><Relationship Id="rId24" Type="http://schemas.openxmlformats.org/officeDocument/2006/relationships/image" Target="../media/image6.png"/><Relationship Id="rId5" Type="http://schemas.microsoft.com/office/2007/relationships/media" Target="../media/media3.wav"/><Relationship Id="rId15" Type="http://schemas.microsoft.com/office/2007/relationships/media" Target="../media/media8.wav"/><Relationship Id="rId23" Type="http://schemas.openxmlformats.org/officeDocument/2006/relationships/image" Target="../media/image5.png"/><Relationship Id="rId10" Type="http://schemas.openxmlformats.org/officeDocument/2006/relationships/audio" Target="../media/media5.wav"/><Relationship Id="rId19" Type="http://schemas.microsoft.com/office/2007/relationships/media" Target="../media/media10.wav"/><Relationship Id="rId4" Type="http://schemas.openxmlformats.org/officeDocument/2006/relationships/audio" Target="../media/media2.wav"/><Relationship Id="rId9" Type="http://schemas.microsoft.com/office/2007/relationships/media" Target="../media/media5.wav"/><Relationship Id="rId14" Type="http://schemas.openxmlformats.org/officeDocument/2006/relationships/audio" Target="../media/media7.wav"/><Relationship Id="rId2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124210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479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2513" y="2122753"/>
            <a:ext cx="7772400" cy="1470025"/>
          </a:xfrm>
        </p:spPr>
        <p:txBody>
          <a:bodyPr/>
          <a:lstStyle/>
          <a:p>
            <a:r>
              <a:rPr lang="en-US" altLang="ja-JP" dirty="0" err="1" smtClean="0"/>
              <a:t>Colours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body parts</a:t>
            </a:r>
            <a:endParaRPr lang="en-US" alt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4, Section 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1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1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08720"/>
            <a:ext cx="3705225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EMINA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76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08720"/>
            <a:ext cx="3705225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EMINA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609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97" y="0"/>
            <a:ext cx="7566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5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21575" y="1794759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34036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6136" y="350523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3312319" y="5212343"/>
            <a:ext cx="2633662" cy="1368425"/>
          </a:xfrm>
          <a:prstGeom prst="ellipse">
            <a:avLst/>
          </a:prstGeom>
          <a:solidFill>
            <a:srgbClr val="FDA1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387439" y="1759881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76069" y="1983175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smtClean="0">
                <a:solidFill>
                  <a:srgbClr val="000000"/>
                </a:solidFill>
                <a:ea typeface="ＭＳ Ｐゴシック" pitchFamily="50" charset="-128"/>
              </a:rPr>
              <a:t>aka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91799" y="362614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ao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5400" y="5434890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pinku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34754" y="3734433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kiiro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8445" y="1982428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midori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13" name="Oval 45"/>
          <p:cNvSpPr>
            <a:spLocks noChangeArrowheads="1"/>
          </p:cNvSpPr>
          <p:nvPr/>
        </p:nvSpPr>
        <p:spPr bwMode="auto">
          <a:xfrm>
            <a:off x="335425" y="5212343"/>
            <a:ext cx="2376488" cy="13001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919" y="5400759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orenji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6555449" y="5315088"/>
            <a:ext cx="2376488" cy="13001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09943" y="5503504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rgbClr val="000000"/>
                </a:solidFill>
                <a:ea typeface="ＭＳ Ｐゴシック" pitchFamily="50" charset="-128"/>
              </a:rPr>
              <a:t>guree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467544" y="174211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038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rgbClr val="000000"/>
                </a:solidFill>
                <a:ea typeface="ＭＳ Ｐゴシック" pitchFamily="50" charset="-128"/>
              </a:rPr>
              <a:t>shiro</a:t>
            </a: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3378966" y="174211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33460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>
                <a:solidFill>
                  <a:schemeClr val="bg1"/>
                </a:solidFill>
                <a:ea typeface="ＭＳ Ｐゴシック" pitchFamily="50" charset="-128"/>
              </a:rPr>
              <a:t>ku</a:t>
            </a:r>
            <a:r>
              <a:rPr kumimoji="0" lang="en-US" altLang="ja-JP" sz="5400" dirty="0" err="1" smtClean="0">
                <a:solidFill>
                  <a:schemeClr val="bg1"/>
                </a:solidFill>
                <a:ea typeface="ＭＳ Ｐゴシック" pitchFamily="50" charset="-128"/>
              </a:rPr>
              <a:t>ro</a:t>
            </a:r>
            <a:endParaRPr kumimoji="0" lang="ja-JP" altLang="en-US" sz="5400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1" name="Oval 51"/>
          <p:cNvSpPr>
            <a:spLocks noChangeArrowheads="1"/>
          </p:cNvSpPr>
          <p:nvPr/>
        </p:nvSpPr>
        <p:spPr bwMode="auto">
          <a:xfrm>
            <a:off x="6290389" y="140080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81395" y="362627"/>
            <a:ext cx="2067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altLang="ja-JP" sz="5400" dirty="0" err="1" smtClean="0">
                <a:solidFill>
                  <a:schemeClr val="bg1">
                    <a:lumMod val="95000"/>
                  </a:schemeClr>
                </a:solidFill>
                <a:ea typeface="ＭＳ Ｐゴシック" pitchFamily="50" charset="-128"/>
              </a:rPr>
              <a:t>chairo</a:t>
            </a:r>
            <a:endParaRPr kumimoji="0" lang="ja-JP" altLang="en-US" sz="5400" dirty="0" smtClean="0">
              <a:solidFill>
                <a:schemeClr val="bg1">
                  <a:lumMod val="95000"/>
                </a:schemeClr>
              </a:solidFill>
              <a:ea typeface="ＭＳ Ｐゴシック" pitchFamily="50" charset="-128"/>
            </a:endParaRPr>
          </a:p>
        </p:txBody>
      </p:sp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52009" y="2010639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464431" y="3783012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074166" y="6188423"/>
            <a:ext cx="609600" cy="609600"/>
          </a:xfrm>
          <a:prstGeom prst="rect">
            <a:avLst/>
          </a:prstGeom>
        </p:spPr>
      </p:pic>
      <p:pic>
        <p:nvPicPr>
          <p:cNvPr id="27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244095" y="3903364"/>
            <a:ext cx="609600" cy="609600"/>
          </a:xfrm>
          <a:prstGeom prst="rect">
            <a:avLst/>
          </a:prstGeom>
        </p:spPr>
      </p:pic>
      <p:pic>
        <p:nvPicPr>
          <p:cNvPr id="28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8002254" y="2171700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62744" y="6207705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6250649" y="6122034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23630" y="829868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133969" y="901383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5958082" y="9162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159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9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150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173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5" dur="155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67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1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5"/>
          <p:cNvSpPr>
            <a:spLocks noChangeArrowheads="1"/>
          </p:cNvSpPr>
          <p:nvPr/>
        </p:nvSpPr>
        <p:spPr bwMode="auto">
          <a:xfrm>
            <a:off x="1521575" y="1794759"/>
            <a:ext cx="2376488" cy="1300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5" name="Oval 46"/>
          <p:cNvSpPr>
            <a:spLocks noChangeArrowheads="1"/>
          </p:cNvSpPr>
          <p:nvPr/>
        </p:nvSpPr>
        <p:spPr bwMode="auto">
          <a:xfrm>
            <a:off x="967068" y="3403600"/>
            <a:ext cx="2376488" cy="1368425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86" name="Oval 48"/>
          <p:cNvSpPr>
            <a:spLocks noChangeArrowheads="1"/>
          </p:cNvSpPr>
          <p:nvPr/>
        </p:nvSpPr>
        <p:spPr bwMode="auto">
          <a:xfrm>
            <a:off x="5796136" y="3505238"/>
            <a:ext cx="2344737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491" name="Oval 53"/>
          <p:cNvSpPr>
            <a:spLocks noChangeArrowheads="1"/>
          </p:cNvSpPr>
          <p:nvPr/>
        </p:nvSpPr>
        <p:spPr bwMode="auto">
          <a:xfrm>
            <a:off x="3250061" y="5212343"/>
            <a:ext cx="2633662" cy="1368425"/>
          </a:xfrm>
          <a:prstGeom prst="ellipse">
            <a:avLst/>
          </a:prstGeom>
          <a:solidFill>
            <a:srgbClr val="FDA1F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20504" name="Oval 51"/>
          <p:cNvSpPr>
            <a:spLocks noChangeArrowheads="1"/>
          </p:cNvSpPr>
          <p:nvPr/>
        </p:nvSpPr>
        <p:spPr bwMode="auto">
          <a:xfrm>
            <a:off x="5387439" y="1759881"/>
            <a:ext cx="2449513" cy="13684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12763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45"/>
          <p:cNvSpPr>
            <a:spLocks noChangeArrowheads="1"/>
          </p:cNvSpPr>
          <p:nvPr/>
        </p:nvSpPr>
        <p:spPr bwMode="auto">
          <a:xfrm>
            <a:off x="334378" y="5212343"/>
            <a:ext cx="2376488" cy="13001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5" name="Oval 45"/>
          <p:cNvSpPr>
            <a:spLocks noChangeArrowheads="1"/>
          </p:cNvSpPr>
          <p:nvPr/>
        </p:nvSpPr>
        <p:spPr bwMode="auto">
          <a:xfrm>
            <a:off x="6422919" y="5315088"/>
            <a:ext cx="2376488" cy="13001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7" name="Oval 45"/>
          <p:cNvSpPr>
            <a:spLocks noChangeArrowheads="1"/>
          </p:cNvSpPr>
          <p:nvPr/>
        </p:nvSpPr>
        <p:spPr bwMode="auto">
          <a:xfrm>
            <a:off x="334378" y="116632"/>
            <a:ext cx="2376488" cy="1300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" name="Oval 45"/>
          <p:cNvSpPr>
            <a:spLocks noChangeArrowheads="1"/>
          </p:cNvSpPr>
          <p:nvPr/>
        </p:nvSpPr>
        <p:spPr bwMode="auto">
          <a:xfrm>
            <a:off x="3360392" y="151114"/>
            <a:ext cx="2376488" cy="13001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2" name="Oval 51"/>
          <p:cNvSpPr>
            <a:spLocks noChangeArrowheads="1"/>
          </p:cNvSpPr>
          <p:nvPr/>
        </p:nvSpPr>
        <p:spPr bwMode="auto">
          <a:xfrm>
            <a:off x="6386407" y="140080"/>
            <a:ext cx="2449513" cy="1368425"/>
          </a:xfrm>
          <a:prstGeom prst="ellipse">
            <a:avLst/>
          </a:prstGeom>
          <a:solidFill>
            <a:srgbClr val="AC5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5400" dirty="0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2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" y="476672"/>
            <a:ext cx="9144000" cy="6096000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>
          <a:xfrm>
            <a:off x="6041856" y="476672"/>
            <a:ext cx="2304256" cy="1152128"/>
          </a:xfrm>
          <a:prstGeom prst="wedgeRectCallout">
            <a:avLst>
              <a:gd name="adj1" fmla="val -66833"/>
              <a:gd name="adj2" fmla="val -95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atama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1043608" y="1844824"/>
            <a:ext cx="2304256" cy="1152128"/>
          </a:xfrm>
          <a:prstGeom prst="wedgeRectCallout">
            <a:avLst>
              <a:gd name="adj1" fmla="val 70335"/>
              <a:gd name="adj2" fmla="val 3030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kata</a:t>
            </a:r>
            <a:endParaRPr kumimoji="1" lang="en-US" altLang="ja-JP" sz="4800" dirty="0" smtClean="0"/>
          </a:p>
        </p:txBody>
      </p:sp>
      <p:sp>
        <p:nvSpPr>
          <p:cNvPr id="7" name="四角形吹き出し 6"/>
          <p:cNvSpPr/>
          <p:nvPr/>
        </p:nvSpPr>
        <p:spPr>
          <a:xfrm>
            <a:off x="6012160" y="3807905"/>
            <a:ext cx="2304256" cy="1152128"/>
          </a:xfrm>
          <a:prstGeom prst="wedgeRectCallout">
            <a:avLst>
              <a:gd name="adj1" fmla="val -76990"/>
              <a:gd name="adj2" fmla="val 2362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hiza</a:t>
            </a:r>
            <a:endParaRPr kumimoji="1" lang="en-US" altLang="ja-JP" sz="4800" dirty="0" smtClean="0"/>
          </a:p>
        </p:txBody>
      </p:sp>
      <p:sp>
        <p:nvSpPr>
          <p:cNvPr id="8" name="四角形吹き出し 7"/>
          <p:cNvSpPr/>
          <p:nvPr/>
        </p:nvSpPr>
        <p:spPr>
          <a:xfrm>
            <a:off x="1043608" y="4965509"/>
            <a:ext cx="2304256" cy="1152128"/>
          </a:xfrm>
          <a:prstGeom prst="wedgeRectCallout">
            <a:avLst>
              <a:gd name="adj1" fmla="val 64845"/>
              <a:gd name="adj2" fmla="val 3901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ashi</a:t>
            </a:r>
            <a:endParaRPr kumimoji="1" lang="en-US" altLang="ja-JP" sz="4800" dirty="0" smtClean="0"/>
          </a:p>
        </p:txBody>
      </p:sp>
      <p:sp>
        <p:nvSpPr>
          <p:cNvPr id="9" name="四角形吹き出し 8"/>
          <p:cNvSpPr/>
          <p:nvPr/>
        </p:nvSpPr>
        <p:spPr>
          <a:xfrm>
            <a:off x="1076265" y="3356992"/>
            <a:ext cx="2304256" cy="1152128"/>
          </a:xfrm>
          <a:prstGeom prst="wedgeRectCallout">
            <a:avLst>
              <a:gd name="adj1" fmla="val 79243"/>
              <a:gd name="adj2" fmla="val 149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te</a:t>
            </a:r>
            <a:endParaRPr kumimoji="1"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val="38303297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133475"/>
            <a:ext cx="40767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四角形吹き出し 2"/>
          <p:cNvSpPr/>
          <p:nvPr/>
        </p:nvSpPr>
        <p:spPr>
          <a:xfrm>
            <a:off x="397416" y="2276872"/>
            <a:ext cx="2104266" cy="1152128"/>
          </a:xfrm>
          <a:prstGeom prst="wedgeRectCallout">
            <a:avLst>
              <a:gd name="adj1" fmla="val 109648"/>
              <a:gd name="adj2" fmla="val 630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me</a:t>
            </a:r>
            <a:endParaRPr kumimoji="1" lang="en-US" altLang="ja-JP" sz="4800" dirty="0" smtClean="0"/>
          </a:p>
        </p:txBody>
      </p:sp>
      <p:sp>
        <p:nvSpPr>
          <p:cNvPr id="4" name="四角形吹き出し 3"/>
          <p:cNvSpPr/>
          <p:nvPr/>
        </p:nvSpPr>
        <p:spPr>
          <a:xfrm>
            <a:off x="6860222" y="2132856"/>
            <a:ext cx="2104266" cy="1152128"/>
          </a:xfrm>
          <a:prstGeom prst="wedgeRectCallout">
            <a:avLst>
              <a:gd name="adj1" fmla="val -89442"/>
              <a:gd name="adj2" fmla="val 7197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mimi</a:t>
            </a:r>
            <a:endParaRPr kumimoji="1" lang="en-US" altLang="ja-JP" sz="4800" dirty="0" smtClean="0"/>
          </a:p>
        </p:txBody>
      </p:sp>
      <p:sp>
        <p:nvSpPr>
          <p:cNvPr id="5" name="四角形吹き出し 4"/>
          <p:cNvSpPr/>
          <p:nvPr/>
        </p:nvSpPr>
        <p:spPr>
          <a:xfrm>
            <a:off x="397406" y="4439384"/>
            <a:ext cx="2104266" cy="1152128"/>
          </a:xfrm>
          <a:prstGeom prst="wedgeRectCallout">
            <a:avLst>
              <a:gd name="adj1" fmla="val 140675"/>
              <a:gd name="adj2" fmla="val -4112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kuchi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6884208" y="4069060"/>
            <a:ext cx="2104266" cy="1152128"/>
          </a:xfrm>
          <a:prstGeom prst="wedgeRectCallout">
            <a:avLst>
              <a:gd name="adj1" fmla="val -151929"/>
              <a:gd name="adj2" fmla="val -460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hana</a:t>
            </a:r>
            <a:endParaRPr kumimoji="1" lang="en-US" altLang="ja-JP" sz="48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46" y="214337"/>
            <a:ext cx="1003751" cy="18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フローチャート: 処理 8"/>
          <p:cNvSpPr/>
          <p:nvPr/>
        </p:nvSpPr>
        <p:spPr>
          <a:xfrm>
            <a:off x="2627784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me</a:t>
            </a:r>
            <a:endParaRPr kumimoji="1" lang="ja-JP" altLang="en-US" sz="3600" dirty="0"/>
          </a:p>
        </p:txBody>
      </p:sp>
      <p:sp>
        <p:nvSpPr>
          <p:cNvPr id="12" name="フローチャート: 処理 11"/>
          <p:cNvSpPr/>
          <p:nvPr/>
        </p:nvSpPr>
        <p:spPr>
          <a:xfrm>
            <a:off x="5364088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err="1" smtClean="0"/>
              <a:t>mimi</a:t>
            </a:r>
            <a:endParaRPr kumimoji="1" lang="ja-JP" altLang="en-US" sz="3600" dirty="0"/>
          </a:p>
        </p:txBody>
      </p:sp>
      <p:sp>
        <p:nvSpPr>
          <p:cNvPr id="10" name="円/楕円 9"/>
          <p:cNvSpPr/>
          <p:nvPr/>
        </p:nvSpPr>
        <p:spPr>
          <a:xfrm>
            <a:off x="4283968" y="5889747"/>
            <a:ext cx="792088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to</a:t>
            </a:r>
            <a:endParaRPr kumimoji="1" lang="ja-JP" altLang="en-US" sz="32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523518" y="214337"/>
            <a:ext cx="2104266" cy="1152128"/>
          </a:xfrm>
          <a:prstGeom prst="wedgeRectCallout">
            <a:avLst>
              <a:gd name="adj1" fmla="val 109648"/>
              <a:gd name="adj2" fmla="val 630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kami</a:t>
            </a:r>
            <a:endParaRPr kumimoji="1" lang="en-US" altLang="ja-JP" sz="4800" dirty="0" smtClean="0"/>
          </a:p>
        </p:txBody>
      </p:sp>
    </p:spTree>
    <p:extLst>
      <p:ext uri="{BB962C8B-B14F-4D97-AF65-F5344CB8AC3E}">
        <p14:creationId xmlns:p14="http://schemas.microsoft.com/office/powerpoint/2010/main" val="99862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2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400"/>
                    </a14:imgEffect>
                    <a14:imgEffect>
                      <a14:saturation sat="0"/>
                    </a14:imgEffect>
                    <a14:imgEffect>
                      <a14:brightnessContrast bright="1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28800"/>
            <a:ext cx="5041738" cy="456958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Agnam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Enima</a:t>
            </a:r>
            <a:r>
              <a:rPr kumimoji="1" lang="en-US" altLang="ja-JP" dirty="0" smtClean="0"/>
              <a:t>!!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61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400"/>
                    </a14:imgEffect>
                    <a14:imgEffect>
                      <a14:saturation sat="0"/>
                    </a14:imgEffect>
                    <a14:imgEffect>
                      <a14:brightnessContrast bright="1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40768"/>
            <a:ext cx="5367479" cy="486481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076056" y="5930783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EMINA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776" y="5943977"/>
            <a:ext cx="1365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AGNAM</a:t>
            </a:r>
            <a:endParaRPr kumimoji="1" lang="ja-JP" altLang="en-US" sz="2800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32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400"/>
                    </a14:imgEffect>
                    <a14:imgEffect>
                      <a14:saturation sat="0"/>
                    </a14:imgEffect>
                    <a14:imgEffect>
                      <a14:brightnessContrast bright="1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328" y="764704"/>
            <a:ext cx="3371850" cy="606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AGNAM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48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328" y="764704"/>
            <a:ext cx="3371850" cy="606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AGNAM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92</Words>
  <Application>Microsoft Office PowerPoint</Application>
  <PresentationFormat>画面に合わせる (4:3)</PresentationFormat>
  <Paragraphs>46</Paragraphs>
  <Slides>12</Slides>
  <Notes>11</Notes>
  <HiddenSlides>0</HiddenSlides>
  <MMClips>10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Colours and body parts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Let’s colour Agnam and Enima!!</vt:lpstr>
      <vt:lpstr>Namae wa?</vt:lpstr>
      <vt:lpstr>AGNAM</vt:lpstr>
      <vt:lpstr>AGNAM</vt:lpstr>
      <vt:lpstr>EMINA</vt:lpstr>
      <vt:lpstr>EMINA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Colours and body</dc:title>
  <dc:creator>Seiji Fukushima</dc:creator>
  <cp:lastModifiedBy>Seiji Fukushima</cp:lastModifiedBy>
  <cp:revision>20</cp:revision>
  <dcterms:created xsi:type="dcterms:W3CDTF">2014-05-14T18:02:49Z</dcterms:created>
  <dcterms:modified xsi:type="dcterms:W3CDTF">2014-07-31T11:55:42Z</dcterms:modified>
</cp:coreProperties>
</file>